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59" r:id="rId6"/>
    <p:sldId id="258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pam Kundu" initials="R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44" y="-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GIF>
</file>

<file path=ppt/media/image12.png>
</file>

<file path=ppt/media/image13.GIF>
</file>

<file path=ppt/media/image14.GIF>
</file>

<file path=ppt/media/image15.GIF>
</file>

<file path=ppt/media/image2.png>
</file>

<file path=ppt/media/image3.wdp>
</file>

<file path=ppt/media/image4.jpeg>
</file>

<file path=ppt/media/image5.jpeg>
</file>

<file path=ppt/media/image6.jpeg>
</file>

<file path=ppt/media/image7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E8E3D-DE2D-4DB1-8451-FD3D5C98F7B4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46D27-2DFE-4F32-A740-AD45A5B3DAF3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46D27-2DFE-4F32-A740-AD45A5B3DAF3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386F7-7FB4-46A5-B36F-D3DF2F7ED1C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BAA26-FECD-492A-8875-B254E882E201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hyperlink" Target="https://en.wikipedia.org/wiki/Vision_(religion)" TargetMode="Externa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hyperlink" Target="http://www.nlm.nih.gov/medlineplus/ency/article/003931.htm" TargetMode="External"/><Relationship Id="rId2" Type="http://schemas.openxmlformats.org/officeDocument/2006/relationships/image" Target="../media/image9.GIF"/><Relationship Id="rId1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GIF"/><Relationship Id="rId1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hyperlink" Target="https://en.wikipedia.org/wiki/Motor_control" TargetMode="External"/><Relationship Id="rId3" Type="http://schemas.openxmlformats.org/officeDocument/2006/relationships/hyperlink" Target="https://en.wikipedia.org/wiki/Cerebral_cortex" TargetMode="External"/><Relationship Id="rId2" Type="http://schemas.openxmlformats.org/officeDocument/2006/relationships/image" Target="../media/image13.GIF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GIF"/><Relationship Id="rId1" Type="http://schemas.openxmlformats.org/officeDocument/2006/relationships/image" Target="../media/image14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19"/>
            <a:ext cx="12192000" cy="68592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638800" y="267716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4076857" y="153015"/>
            <a:ext cx="40382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cap="none" spc="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  <a:t>Telepathy</a:t>
            </a:r>
            <a:endParaRPr lang="en-IN" sz="5400" cap="none" spc="0" dirty="0">
              <a:ln w="0"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003634" y="2967335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553200" y="959823"/>
            <a:ext cx="3041217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Candara" panose="020E0502030303020204" pitchFamily="34" charset="0"/>
              </a:rPr>
              <a:t>~ Rupam Kundu</a:t>
            </a:r>
            <a:endParaRPr lang="en-US" sz="3200" b="1" dirty="0">
              <a:ln w="0"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  <a:latin typeface="Candara" panose="020E0502030303020204" pitchFamily="34" charset="0"/>
            </a:endParaRPr>
          </a:p>
          <a:p>
            <a:pPr algn="ctr"/>
            <a:r>
              <a:rPr lang="en-US" sz="3200" b="1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Candara" panose="020E0502030303020204" pitchFamily="34" charset="0"/>
              </a:rPr>
              <a:t> </a:t>
            </a:r>
            <a:r>
              <a:rPr lang="en-US" sz="3200" b="1" dirty="0" err="1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Candara" panose="020E0502030303020204" pitchFamily="34" charset="0"/>
              </a:rPr>
              <a:t>Ritwik</a:t>
            </a:r>
            <a:r>
              <a:rPr lang="en-US" sz="3200" b="1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Candara" panose="020E0502030303020204" pitchFamily="34" charset="0"/>
              </a:rPr>
              <a:t> </a:t>
            </a:r>
            <a:r>
              <a:rPr lang="en-US" sz="3200" b="1" dirty="0" err="1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Candara" panose="020E0502030303020204" pitchFamily="34" charset="0"/>
              </a:rPr>
              <a:t>Maiti</a:t>
            </a:r>
            <a:endParaRPr lang="en-US" sz="3200" b="1" cap="none" spc="0" dirty="0">
              <a:ln w="0"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  <a:latin typeface="Candara" panose="020E0502030303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6307"/>
                    </a14:imgEffect>
                    <a14:imgEffect>
                      <a14:saturation sat="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94" y="0"/>
            <a:ext cx="10778008" cy="688848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566608" y="193655"/>
            <a:ext cx="13053248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ic Sans MS" panose="030F0702030302020204" pitchFamily="66" charset="0"/>
              </a:rPr>
              <a:t>How can we describe this phenomena?</a:t>
            </a:r>
            <a:endParaRPr lang="en-US" sz="4800" b="1" cap="none" spc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omic Sans MS" panose="030F0702030302020204" pitchFamily="66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14599" y="1625600"/>
            <a:ext cx="97585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C00000"/>
                </a:solidFill>
                <a:latin typeface="Bahnschrift Light Condensed" panose="020B0502040204020203" pitchFamily="34" charset="0"/>
              </a:rPr>
              <a:t>Telepathy is nothing but an effect of </a:t>
            </a:r>
            <a:r>
              <a:rPr lang="en-US" sz="3600" u="sng" dirty="0">
                <a:solidFill>
                  <a:srgbClr val="C00000"/>
                </a:solidFill>
                <a:latin typeface="Bahnschrift Light Condensed" panose="020B0502040204020203" pitchFamily="34" charset="0"/>
              </a:rPr>
              <a:t>Extrasensory Perception (ESP / Sixth sense)</a:t>
            </a:r>
            <a:r>
              <a:rPr lang="en-US" sz="3600" dirty="0">
                <a:solidFill>
                  <a:srgbClr val="C00000"/>
                </a:solidFill>
                <a:latin typeface="Bahnschrift Light Condensed" panose="020B0502040204020203" pitchFamily="34" charset="0"/>
              </a:rPr>
              <a:t>. </a:t>
            </a:r>
            <a:endParaRPr lang="en-US" sz="3600" dirty="0">
              <a:solidFill>
                <a:srgbClr val="C00000"/>
              </a:solidFill>
              <a:latin typeface="Bahnschrift Light Condensed" panose="020B0502040204020203" pitchFamily="34" charset="0"/>
            </a:endParaRPr>
          </a:p>
          <a:p>
            <a:pPr algn="ct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 Condensed" panose="020B0502040204020203" pitchFamily="34" charset="0"/>
              </a:rPr>
              <a:t>Second sight</a:t>
            </a:r>
            <a:r>
              <a:rPr lang="en-US" sz="3600" dirty="0">
                <a:solidFill>
                  <a:srgbClr val="C00000"/>
                </a:solidFill>
                <a:latin typeface="Bahnschrift Light Condensed" panose="020B0502040204020203" pitchFamily="34" charset="0"/>
              </a:rPr>
              <a:t> is a form of extrasensory perception, the power to perceive things that are not present to the 5 senses, whereby a person perceives information, in the form of a </a:t>
            </a:r>
            <a:r>
              <a:rPr lang="en-US" sz="3600" dirty="0">
                <a:solidFill>
                  <a:srgbClr val="C00000"/>
                </a:solidFill>
                <a:latin typeface="Bahnschrift Light Condensed" panose="020B0502040204020203" pitchFamily="34" charset="0"/>
                <a:hlinkClick r:id="rId3" tooltip="Vision (religion)"/>
              </a:rPr>
              <a:t>vision</a:t>
            </a:r>
            <a:r>
              <a:rPr lang="en-US" sz="3600" dirty="0">
                <a:solidFill>
                  <a:srgbClr val="C00000"/>
                </a:solidFill>
                <a:latin typeface="Bahnschrift Light Condensed" panose="020B0502040204020203" pitchFamily="34" charset="0"/>
              </a:rPr>
              <a:t>.</a:t>
            </a:r>
            <a:endParaRPr lang="en-US" sz="3600" dirty="0">
              <a:solidFill>
                <a:srgbClr val="C00000"/>
              </a:solidFill>
              <a:latin typeface="Bahnschrift Light Condensed" panose="020B0502040204020203" pitchFamily="34" charset="0"/>
            </a:endParaRPr>
          </a:p>
          <a:p>
            <a:pPr algn="ctr"/>
            <a:r>
              <a:rPr lang="en-US" sz="3600" dirty="0">
                <a:solidFill>
                  <a:srgbClr val="C00000"/>
                </a:solidFill>
                <a:latin typeface="Bahnschrift Light Condensed" panose="020B0502040204020203" pitchFamily="34" charset="0"/>
              </a:rPr>
              <a:t>T</a:t>
            </a:r>
            <a:r>
              <a:rPr lang="en-US" sz="3600" b="1" dirty="0">
                <a:solidFill>
                  <a:srgbClr val="C00000"/>
                </a:solidFill>
                <a:latin typeface="Bahnschrift Light Condensed" panose="020B0502040204020203" pitchFamily="34" charset="0"/>
              </a:rPr>
              <a:t>here is no scientific evidence that second sight exist.</a:t>
            </a:r>
            <a:endParaRPr lang="en-US" sz="3600" b="1" dirty="0">
              <a:solidFill>
                <a:srgbClr val="C00000"/>
              </a:solidFill>
              <a:latin typeface="Bahnschrift Light Condensed" panose="020B0502040204020203" pitchFamily="34" charset="0"/>
            </a:endParaRPr>
          </a:p>
          <a:p>
            <a:pPr algn="ctr"/>
            <a:endParaRPr lang="en-IN" sz="3600" dirty="0">
              <a:solidFill>
                <a:srgbClr val="C00000"/>
              </a:solidFill>
              <a:latin typeface="Bahnschrift Light Condensed" panose="020B050204020402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295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418" y="203114"/>
            <a:ext cx="1198116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Comic Sans MS" panose="030F0702030302020204" pitchFamily="66" charset="0"/>
              </a:rPr>
              <a:t>If scientific explanation is not there then what it can be !</a:t>
            </a:r>
            <a:endParaRPr lang="en-US" sz="3200" b="1" cap="none" spc="0" dirty="0">
              <a:ln w="0"/>
              <a:solidFill>
                <a:schemeClr val="tx1">
                  <a:lumMod val="95000"/>
                  <a:lumOff val="5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Comic Sans MS" panose="030F0702030302020204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5821" y="1100389"/>
            <a:ext cx="5465379" cy="5692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latin typeface="Bahnschrift Condensed" panose="020B0502040204020203" pitchFamily="34" charset="0"/>
              </a:rPr>
              <a:t>We think it, as an effect of cell-to-cell communication (synaptic transmission), where </a:t>
            </a:r>
            <a:r>
              <a:rPr lang="en-IN" sz="2800" u="sng" dirty="0">
                <a:latin typeface="Bahnschrift Condensed" panose="020B0502040204020203" pitchFamily="34" charset="0"/>
              </a:rPr>
              <a:t>chemical signals are passed between cells resulting in electrical spikes</a:t>
            </a:r>
            <a:r>
              <a:rPr lang="en-IN" sz="2800" dirty="0">
                <a:latin typeface="Bahnschrift Condensed" panose="020B0502040204020203" pitchFamily="34" charset="0"/>
              </a:rPr>
              <a:t> in the receiving cell.</a:t>
            </a:r>
            <a:endParaRPr lang="en-IN" sz="2800" dirty="0">
              <a:latin typeface="Bahnschrift Condensed" panose="020B0502040204020203" pitchFamily="34" charset="0"/>
            </a:endParaRPr>
          </a:p>
          <a:p>
            <a:pPr indent="0">
              <a:buFont typeface="Wingdings" panose="05000000000000000000" pitchFamily="2" charset="2"/>
              <a:buNone/>
            </a:pPr>
            <a:endParaRPr lang="en-IN" sz="2800" dirty="0">
              <a:latin typeface="Bahnschrift Condensed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Bahnschrift Condensed" panose="020B0502040204020203" pitchFamily="34" charset="0"/>
              </a:rPr>
              <a:t>Because cells are connected in a network, brain activity produces a </a:t>
            </a:r>
            <a:r>
              <a:rPr lang="en-US" sz="2800" dirty="0" err="1">
                <a:latin typeface="Bahnschrift Condensed" panose="020B0502040204020203" pitchFamily="34" charset="0"/>
              </a:rPr>
              <a:t>synchronised</a:t>
            </a:r>
            <a:r>
              <a:rPr lang="en-US" sz="2800" dirty="0">
                <a:latin typeface="Bahnschrift Condensed" panose="020B0502040204020203" pitchFamily="34" charset="0"/>
              </a:rPr>
              <a:t> pulse of electrical activity, which is called a “brain wave”.</a:t>
            </a:r>
            <a:endParaRPr lang="en-IN" sz="2800" dirty="0">
              <a:latin typeface="Bahnschrift Condensed" panose="020B05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" y="2401078"/>
            <a:ext cx="735724" cy="87289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465" y="4871720"/>
            <a:ext cx="2167102" cy="162532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6124" y="199697"/>
            <a:ext cx="119187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C00000"/>
                </a:solidFill>
                <a:latin typeface="Comic Sans MS" panose="030F0702030302020204" pitchFamily="66" charset="0"/>
              </a:rPr>
              <a:t>Brain waves change according to the cognitive processes that the brain is currently working through and are </a:t>
            </a:r>
            <a:r>
              <a:rPr lang="en-US" sz="2800" dirty="0" err="1">
                <a:solidFill>
                  <a:srgbClr val="C00000"/>
                </a:solidFill>
                <a:latin typeface="Comic Sans MS" panose="030F0702030302020204" pitchFamily="66" charset="0"/>
              </a:rPr>
              <a:t>characterised</a:t>
            </a:r>
            <a:r>
              <a:rPr lang="en-US" sz="2800" dirty="0">
                <a:solidFill>
                  <a:srgbClr val="C00000"/>
                </a:solidFill>
                <a:latin typeface="Comic Sans MS" panose="030F0702030302020204" pitchFamily="66" charset="0"/>
              </a:rPr>
              <a:t> by the </a:t>
            </a:r>
            <a:r>
              <a:rPr lang="en-US" sz="2800" u="sng" dirty="0">
                <a:solidFill>
                  <a:srgbClr val="00B0F0"/>
                </a:solidFill>
                <a:latin typeface="Comic Sans MS" panose="030F0702030302020204" pitchFamily="66" charset="0"/>
              </a:rPr>
              <a:t>time-frequency pattern of the up and down states </a:t>
            </a:r>
            <a:r>
              <a:rPr lang="en-US" sz="2800" dirty="0">
                <a:solidFill>
                  <a:srgbClr val="C00000"/>
                </a:solidFill>
                <a:latin typeface="Comic Sans MS" panose="030F0702030302020204" pitchFamily="66" charset="0"/>
              </a:rPr>
              <a:t>(oscillations).</a:t>
            </a:r>
            <a:endParaRPr lang="en-IN" sz="2800" dirty="0">
              <a:solidFill>
                <a:srgbClr val="C00000"/>
              </a:solidFill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285" y="2024056"/>
            <a:ext cx="6889969" cy="48339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6746" y="1595021"/>
            <a:ext cx="363835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C00000"/>
                </a:solidFill>
                <a:latin typeface="Comic Sans MS" panose="030F0702030302020204" pitchFamily="66" charset="0"/>
              </a:rPr>
              <a:t>For example, there are brainwaves that              are characteristic of the </a:t>
            </a:r>
            <a:r>
              <a:rPr lang="en-US" sz="2800" u="sng" dirty="0">
                <a:solidFill>
                  <a:srgbClr val="00B0F0"/>
                </a:solidFill>
                <a:latin typeface="Comic Sans MS" panose="030F0702030302020204" pitchFamily="66" charset="0"/>
              </a:rPr>
              <a:t>different phases of sleep</a:t>
            </a:r>
            <a:r>
              <a:rPr lang="en-US" sz="2800" dirty="0">
                <a:solidFill>
                  <a:srgbClr val="C00000"/>
                </a:solidFill>
                <a:latin typeface="Comic Sans MS" panose="030F0702030302020204" pitchFamily="66" charset="0"/>
              </a:rPr>
              <a:t>, and patterns characteristic of various states of awareness and consciousness.</a:t>
            </a:r>
            <a:endParaRPr lang="en-IN" sz="2800" dirty="0">
              <a:solidFill>
                <a:srgbClr val="C0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497" y="3530600"/>
            <a:ext cx="4505325" cy="30194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010" y="121920"/>
            <a:ext cx="5143500" cy="2895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2080" y="254000"/>
            <a:ext cx="639064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Comic Sans MS" panose="030F0702030302020204" pitchFamily="66" charset="0"/>
              </a:rPr>
              <a:t>Brainwaves are detected using a technique known as electroencephalography (</a:t>
            </a:r>
            <a:r>
              <a:rPr lang="en-US" sz="3200" u="sng" dirty="0">
                <a:solidFill>
                  <a:srgbClr val="002060"/>
                </a:solidFill>
                <a:latin typeface="Comic Sans MS" panose="030F0702030302020204" pitchFamily="66" charset="0"/>
                <a:hlinkClick r:id="rId3"/>
              </a:rPr>
              <a:t>EEG</a:t>
            </a:r>
            <a:r>
              <a:rPr lang="en-US" sz="3200" dirty="0">
                <a:solidFill>
                  <a:srgbClr val="002060"/>
                </a:solidFill>
                <a:latin typeface="Comic Sans MS" panose="030F0702030302020204" pitchFamily="66" charset="0"/>
              </a:rPr>
              <a:t>), where a swimming-cap like device is worn over the scalp and </a:t>
            </a:r>
            <a:r>
              <a:rPr lang="en-US" sz="3200" u="sng" dirty="0">
                <a:solidFill>
                  <a:srgbClr val="002060"/>
                </a:solidFill>
                <a:latin typeface="Comic Sans MS" panose="030F0702030302020204" pitchFamily="66" charset="0"/>
              </a:rPr>
              <a:t>electrical activity detected via electrodes</a:t>
            </a:r>
            <a:r>
              <a:rPr lang="en-US" sz="3200" dirty="0">
                <a:solidFill>
                  <a:srgbClr val="002060"/>
                </a:solidFill>
                <a:latin typeface="Comic Sans MS" panose="030F0702030302020204" pitchFamily="66" charset="0"/>
              </a:rPr>
              <a:t>. The pattern of activity is then recorded and interpreted using computer software.</a:t>
            </a:r>
            <a:endParaRPr lang="en-IN" sz="3200" dirty="0">
              <a:solidFill>
                <a:srgbClr val="00206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70560" y="447040"/>
            <a:ext cx="1008888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buFont typeface="Wingdings" panose="05000000000000000000" pitchFamily="2" charset="2"/>
              <a:buChar char="Ø"/>
            </a:pPr>
            <a:r>
              <a:rPr lang="en-IN" sz="3600" b="1" dirty="0">
                <a:solidFill>
                  <a:srgbClr val="00B0F0"/>
                </a:solidFill>
                <a:latin typeface="Comic Sans MS" panose="030F0702030302020204" pitchFamily="66" charset="0"/>
              </a:rPr>
              <a:t>So we see that, we can detect any signal coming from our brain.</a:t>
            </a:r>
            <a:endParaRPr lang="en-IN" sz="3600" b="1" dirty="0">
              <a:solidFill>
                <a:srgbClr val="00B0F0"/>
              </a:solidFill>
              <a:latin typeface="Comic Sans MS" panose="030F0702030302020204" pitchFamily="66" charset="0"/>
            </a:endParaRPr>
          </a:p>
          <a:p>
            <a:pPr algn="ctr"/>
            <a:endParaRPr lang="en-IN" sz="3600" b="1" dirty="0">
              <a:solidFill>
                <a:srgbClr val="00B0F0"/>
              </a:solidFill>
              <a:latin typeface="Comic Sans MS" panose="030F0702030302020204" pitchFamily="66" charset="0"/>
            </a:endParaRPr>
          </a:p>
          <a:p>
            <a:pPr marL="571500" indent="-571500" algn="ctr">
              <a:buFont typeface="Wingdings" panose="05000000000000000000" pitchFamily="2" charset="2"/>
              <a:buChar char="Ø"/>
            </a:pPr>
            <a:r>
              <a:rPr lang="en-IN" sz="3600" b="1" dirty="0">
                <a:solidFill>
                  <a:srgbClr val="00B0F0"/>
                </a:solidFill>
                <a:latin typeface="Comic Sans MS" panose="030F0702030302020204" pitchFamily="66" charset="0"/>
              </a:rPr>
              <a:t> But </a:t>
            </a:r>
            <a:r>
              <a:rPr lang="en-IN" sz="3600" b="1" dirty="0">
                <a:solidFill>
                  <a:schemeClr val="bg1"/>
                </a:solidFill>
                <a:latin typeface="Comic Sans MS" panose="030F0702030302020204" pitchFamily="66" charset="0"/>
              </a:rPr>
              <a:t>what about</a:t>
            </a:r>
            <a:r>
              <a:rPr lang="en-IN" sz="3600" b="1" dirty="0">
                <a:solidFill>
                  <a:srgbClr val="00B0F0"/>
                </a:solidFill>
                <a:latin typeface="Comic Sans MS" panose="030F0702030302020204" pitchFamily="66" charset="0"/>
              </a:rPr>
              <a:t> putting a new signal in the brain???</a:t>
            </a:r>
            <a:endParaRPr lang="en-IN" sz="3600" b="1" dirty="0">
              <a:solidFill>
                <a:srgbClr val="00B0F0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IN" sz="3600" b="1" dirty="0">
                <a:solidFill>
                  <a:srgbClr val="00B0F0"/>
                </a:solidFill>
                <a:latin typeface="Comic Sans MS" panose="030F0702030302020204" pitchFamily="66" charset="0"/>
              </a:rPr>
              <a:t>So, we can control a human body by that external signal.</a:t>
            </a:r>
            <a:endParaRPr lang="en-IN" sz="3600" b="1" dirty="0">
              <a:solidFill>
                <a:srgbClr val="00B0F0"/>
              </a:solidFill>
              <a:latin typeface="Comic Sans MS" panose="030F0702030302020204" pitchFamily="66" charset="0"/>
            </a:endParaRPr>
          </a:p>
          <a:p>
            <a:pPr algn="ctr"/>
            <a:endParaRPr lang="en-IN" sz="3600" b="1" dirty="0">
              <a:solidFill>
                <a:srgbClr val="00B0F0"/>
              </a:solidFill>
              <a:latin typeface="Comic Sans MS" panose="030F0702030302020204" pitchFamily="66" charset="0"/>
            </a:endParaRPr>
          </a:p>
          <a:p>
            <a:endParaRPr lang="en-IN" sz="3600" dirty="0">
              <a:solidFill>
                <a:srgbClr val="00B0F0"/>
              </a:solidFill>
              <a:latin typeface="Comic Sans MS" panose="030F0702030302020204" pitchFamily="66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040" y="4262542"/>
            <a:ext cx="2336799" cy="23367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760"/>
            <a:ext cx="6197600" cy="6197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182" y="3422650"/>
            <a:ext cx="3298190" cy="329819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97466" y="137160"/>
            <a:ext cx="4440639" cy="86177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IN" sz="5000" b="1" dirty="0">
                <a:solidFill>
                  <a:srgbClr val="C00000"/>
                </a:solidFill>
                <a:latin typeface="Segoe Script" panose="030B0504020000000003" pitchFamily="66" charset="0"/>
              </a:rPr>
              <a:t>Motor cortex</a:t>
            </a:r>
            <a:endParaRPr lang="en-IN" sz="5000" b="1" dirty="0">
              <a:solidFill>
                <a:srgbClr val="C00000"/>
              </a:solidFill>
              <a:latin typeface="Segoe Script" panose="030B0504020000000003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22240" y="1143495"/>
            <a:ext cx="6969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omic Sans MS" panose="030F0702030302020204" pitchFamily="66" charset="0"/>
              </a:rPr>
              <a:t>The </a:t>
            </a:r>
            <a:r>
              <a:rPr lang="en-US" b="1" dirty="0">
                <a:latin typeface="Comic Sans MS" panose="030F0702030302020204" pitchFamily="66" charset="0"/>
              </a:rPr>
              <a:t>motor cortex</a:t>
            </a:r>
            <a:r>
              <a:rPr lang="en-US" dirty="0">
                <a:latin typeface="Comic Sans MS" panose="030F0702030302020204" pitchFamily="66" charset="0"/>
              </a:rPr>
              <a:t> is the region of the </a:t>
            </a:r>
            <a:r>
              <a:rPr lang="en-US" dirty="0">
                <a:latin typeface="Comic Sans MS" panose="030F0702030302020204" pitchFamily="66" charset="0"/>
                <a:hlinkClick r:id="rId3" tooltip="Cerebral cortex"/>
              </a:rPr>
              <a:t>cerebral cortex</a:t>
            </a:r>
            <a:r>
              <a:rPr lang="en-US" dirty="0">
                <a:latin typeface="Comic Sans MS" panose="030F0702030302020204" pitchFamily="66" charset="0"/>
              </a:rPr>
              <a:t> involved in the planning, </a:t>
            </a:r>
            <a:r>
              <a:rPr lang="en-US" dirty="0">
                <a:latin typeface="Comic Sans MS" panose="030F0702030302020204" pitchFamily="66" charset="0"/>
                <a:hlinkClick r:id="rId4" tooltip="Motor control"/>
              </a:rPr>
              <a:t>control</a:t>
            </a:r>
            <a:r>
              <a:rPr lang="en-US" dirty="0">
                <a:latin typeface="Comic Sans MS" panose="030F0702030302020204" pitchFamily="66" charset="0"/>
              </a:rPr>
              <a:t>, and execution of voluntary movements.</a:t>
            </a:r>
            <a:endParaRPr lang="en-IN" dirty="0">
              <a:latin typeface="Comic Sans MS" panose="030F0702030302020204" pitchFamily="66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20080" y="2243406"/>
            <a:ext cx="5963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omic Sans MS" panose="030F0702030302020204" pitchFamily="66" charset="0"/>
              </a:rPr>
              <a:t>It is the main contributor to generating neural impulses that pass down to the spinal cord and control the execution of movement.</a:t>
            </a:r>
            <a:endParaRPr lang="en-IN" dirty="0">
              <a:latin typeface="Comic Sans MS" panose="030F0702030302020204" pitchFamily="66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28640" y="3322320"/>
            <a:ext cx="35661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Comic Sans MS" panose="030F0702030302020204" pitchFamily="66" charset="0"/>
              </a:rPr>
              <a:t> It has many proposed functions including the </a:t>
            </a:r>
            <a:r>
              <a:rPr lang="en-US" u="sng" dirty="0">
                <a:solidFill>
                  <a:srgbClr val="00B0F0"/>
                </a:solidFill>
                <a:latin typeface="Comic Sans MS" panose="030F0702030302020204" pitchFamily="66" charset="0"/>
              </a:rPr>
              <a:t>internally generated planning of movement</a:t>
            </a:r>
            <a:r>
              <a:rPr lang="en-US" dirty="0">
                <a:latin typeface="Comic Sans MS" panose="030F0702030302020204" pitchFamily="66" charset="0"/>
              </a:rPr>
              <a:t>,</a:t>
            </a:r>
            <a:r>
              <a:rPr lang="en-US" dirty="0">
                <a:solidFill>
                  <a:srgbClr val="00B0F0"/>
                </a:solidFill>
                <a:latin typeface="Comic Sans MS" panose="030F0702030302020204" pitchFamily="66" charset="0"/>
              </a:rPr>
              <a:t> </a:t>
            </a:r>
            <a:r>
              <a:rPr lang="en-US" u="sng" dirty="0">
                <a:solidFill>
                  <a:srgbClr val="00B0F0"/>
                </a:solidFill>
                <a:latin typeface="Comic Sans MS" panose="030F0702030302020204" pitchFamily="66" charset="0"/>
              </a:rPr>
              <a:t>the planning of sequences of movement</a:t>
            </a:r>
            <a:r>
              <a:rPr lang="en-US" dirty="0">
                <a:latin typeface="Comic Sans MS" panose="030F0702030302020204" pitchFamily="66" charset="0"/>
              </a:rPr>
              <a:t>,</a:t>
            </a:r>
            <a:r>
              <a:rPr lang="en-US" dirty="0">
                <a:solidFill>
                  <a:srgbClr val="00B0F0"/>
                </a:solidFill>
                <a:latin typeface="Comic Sans MS" panose="030F0702030302020204" pitchFamily="66" charset="0"/>
              </a:rPr>
              <a:t> and </a:t>
            </a:r>
            <a:r>
              <a:rPr lang="en-US" u="sng" dirty="0">
                <a:solidFill>
                  <a:srgbClr val="00B0F0"/>
                </a:solidFill>
                <a:latin typeface="Comic Sans MS" panose="030F0702030302020204" pitchFamily="66" charset="0"/>
              </a:rPr>
              <a:t>the coordination of the two sides of the body</a:t>
            </a:r>
            <a:r>
              <a:rPr lang="en-US" dirty="0">
                <a:latin typeface="Comic Sans MS" panose="030F0702030302020204" pitchFamily="66" charset="0"/>
              </a:rPr>
              <a:t> such as in bi-manual coordination.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75172" y="2619272"/>
            <a:ext cx="1101952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C00000"/>
                </a:solidFill>
                <a:latin typeface="Comic Sans MS" panose="030F0702030302020204" pitchFamily="66" charset="0"/>
                <a:ea typeface="MS Gothic" panose="020B0609070205080204" pitchFamily="49" charset="-128"/>
              </a:rPr>
              <a:t>“So, if we can </a:t>
            </a:r>
            <a:r>
              <a:rPr lang="en-US" sz="2800" b="1" u="sng" dirty="0">
                <a:solidFill>
                  <a:srgbClr val="C00000"/>
                </a:solidFill>
                <a:latin typeface="Comic Sans MS" panose="030F0702030302020204" pitchFamily="66" charset="0"/>
                <a:ea typeface="MS Gothic" panose="020B0609070205080204" pitchFamily="49" charset="-128"/>
              </a:rPr>
              <a:t>change anyway, the function of the Motor Cortex</a:t>
            </a:r>
            <a:r>
              <a:rPr lang="en-US" sz="2800" b="1" dirty="0">
                <a:solidFill>
                  <a:srgbClr val="C00000"/>
                </a:solidFill>
                <a:latin typeface="Comic Sans MS" panose="030F0702030302020204" pitchFamily="66" charset="0"/>
                <a:ea typeface="MS Gothic" panose="020B0609070205080204" pitchFamily="49" charset="-128"/>
              </a:rPr>
              <a:t> and interpret with new signals, we can control them externally…”</a:t>
            </a:r>
            <a:endParaRPr lang="en-US" sz="2800" b="1" dirty="0">
              <a:solidFill>
                <a:srgbClr val="C00000"/>
              </a:solidFill>
              <a:latin typeface="Comic Sans MS" panose="030F0702030302020204" pitchFamily="66" charset="0"/>
              <a:ea typeface="MS Gothic" panose="020B0609070205080204" pitchFamily="49" charset="-12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93" y="177208"/>
            <a:ext cx="2240231" cy="22402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195" y="4004267"/>
            <a:ext cx="4762500" cy="26765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87379" y="291512"/>
            <a:ext cx="56172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u="sng" cap="none" spc="0" dirty="0">
                <a:ln w="0"/>
                <a:solidFill>
                  <a:schemeClr val="bg2">
                    <a:lumMod val="2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  <a:t>Our Hypothesis</a:t>
            </a:r>
            <a:endParaRPr lang="en-US" sz="5400" b="0" u="sng" cap="none" spc="0" dirty="0">
              <a:ln w="0"/>
              <a:solidFill>
                <a:schemeClr val="bg2">
                  <a:lumMod val="25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5011" y="1463040"/>
            <a:ext cx="91247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think if generation of pulse is possible for our brain, then it is also possible to put an external signal in brain; and in this purpose we want to use the concept of the working of Motor Cortex region of the brain.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2426</Words>
  <Application>WPS Presentation</Application>
  <PresentationFormat>Widescreen</PresentationFormat>
  <Paragraphs>45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4" baseType="lpstr">
      <vt:lpstr>Arial</vt:lpstr>
      <vt:lpstr>SimSun</vt:lpstr>
      <vt:lpstr>Wingdings</vt:lpstr>
      <vt:lpstr>Algerian</vt:lpstr>
      <vt:lpstr>Candara</vt:lpstr>
      <vt:lpstr>Comic Sans MS</vt:lpstr>
      <vt:lpstr>Bahnschrift Light Condensed</vt:lpstr>
      <vt:lpstr>Bahnschrift Condensed</vt:lpstr>
      <vt:lpstr>Segoe Script</vt:lpstr>
      <vt:lpstr>MS Gothic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Rupam Kundu</dc:creator>
  <cp:lastModifiedBy>forevertogether</cp:lastModifiedBy>
  <cp:revision>25</cp:revision>
  <dcterms:created xsi:type="dcterms:W3CDTF">2020-03-12T03:08:00Z</dcterms:created>
  <dcterms:modified xsi:type="dcterms:W3CDTF">2024-09-23T14:14:47Z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7E03641267614E37ACEFBCC47EF951E5_13</vt:lpwstr>
  </property>
  <property fmtid="{D5CDD505-2E9C-101B-9397-08002B2CF9AE}" pid="3" name="KSOProductBuildVer">
    <vt:lpwstr>1033-12.2.0.18283</vt:lpwstr>
  </property>
</Properties>
</file>

<file path=docProps/thumbnail.jpeg>
</file>